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  <p:sldId id="271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D92"/>
    <a:srgbClr val="EC8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B200EF-68F6-4D29-8BB3-A6DEC77ED166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15A322-6BA8-4AF4-ADAD-A8D613831B8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898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A322-6BA8-4AF4-ADAD-A8D613831B88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323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A322-6BA8-4AF4-ADAD-A8D613831B88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63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A322-6BA8-4AF4-ADAD-A8D613831B88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448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5A322-6BA8-4AF4-ADAD-A8D613831B88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735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FD8D32-789E-481B-9BE7-B19919BFDCC4}" type="datetimeFigureOut">
              <a:rPr lang="ar-IQ" smtClean="0"/>
              <a:t>12/04/1446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BF3E1C7-3E98-48B0-BE64-60C1FB9A8768}" type="slidenum">
              <a:rPr lang="ar-IQ" smtClean="0"/>
              <a:t>‹#›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3888432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6000" b="1" i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6000" b="1" i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8000" b="1" i="1" dirty="0" smtClean="0">
                <a:solidFill>
                  <a:srgbClr val="C00000"/>
                </a:solidFill>
                <a:latin typeface="Algerian" pitchFamily="82" charset="0"/>
              </a:rPr>
              <a:t>C</a:t>
            </a:r>
            <a:r>
              <a:rPr lang="en-US" sz="8000" b="1" i="1" dirty="0" smtClean="0">
                <a:solidFill>
                  <a:srgbClr val="C00000"/>
                </a:solidFill>
                <a:latin typeface="+mn-lt"/>
              </a:rPr>
              <a:t>ystic </a:t>
            </a:r>
            <a:r>
              <a:rPr lang="en-US" sz="8000" b="1" i="1" dirty="0">
                <a:solidFill>
                  <a:srgbClr val="C00000"/>
                </a:solidFill>
                <a:latin typeface="+mn-lt"/>
              </a:rPr>
              <a:t>Ovaries in </a:t>
            </a:r>
            <a:r>
              <a:rPr lang="en-US" sz="8000" b="1" i="1" dirty="0" smtClean="0">
                <a:solidFill>
                  <a:srgbClr val="C00000"/>
                </a:solidFill>
                <a:latin typeface="+mn-lt"/>
              </a:rPr>
              <a:t>Cattle</a:t>
            </a:r>
            <a:endParaRPr lang="ar-IQ" sz="80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1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6120680"/>
          </a:xfrm>
        </p:spPr>
        <p:txBody>
          <a:bodyPr>
            <a:noAutofit/>
          </a:bodyPr>
          <a:lstStyle/>
          <a:p>
            <a:pPr lvl="8" algn="l"/>
            <a:r>
              <a:rPr lang="en-US" sz="3200" b="1" i="1" u="sng" dirty="0" smtClean="0">
                <a:solidFill>
                  <a:srgbClr val="C00000"/>
                </a:solidFill>
              </a:rPr>
              <a:t>Treatment</a:t>
            </a:r>
            <a:endParaRPr lang="en-US" sz="3200" b="1" i="1" u="sng" dirty="0">
              <a:solidFill>
                <a:srgbClr val="C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luteal cysts is </a:t>
            </a:r>
            <a:r>
              <a:rPr lang="en-US" dirty="0" err="1">
                <a:solidFill>
                  <a:schemeClr val="tx1"/>
                </a:solidFill>
              </a:rPr>
              <a:t>GnRH</a:t>
            </a:r>
            <a:r>
              <a:rPr lang="en-US" dirty="0">
                <a:solidFill>
                  <a:schemeClr val="tx1"/>
                </a:solidFill>
              </a:rPr>
              <a:t>, followed in </a:t>
            </a:r>
            <a:r>
              <a:rPr lang="en-US" dirty="0" smtClean="0">
                <a:solidFill>
                  <a:schemeClr val="tx1"/>
                </a:solidFill>
              </a:rPr>
              <a:t>(10 </a:t>
            </a:r>
            <a:r>
              <a:rPr lang="en-US" dirty="0">
                <a:solidFill>
                  <a:schemeClr val="tx1"/>
                </a:solidFill>
              </a:rPr>
              <a:t>to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 smtClean="0">
                <a:solidFill>
                  <a:schemeClr val="tx1"/>
                </a:solidFill>
              </a:rPr>
              <a:t>)days </a:t>
            </a:r>
            <a:r>
              <a:rPr lang="en-US" dirty="0">
                <a:solidFill>
                  <a:schemeClr val="tx1"/>
                </a:solidFill>
              </a:rPr>
              <a:t>with PGF2a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material must be fed </a:t>
            </a:r>
            <a:r>
              <a:rPr lang="en-US" dirty="0" smtClean="0">
                <a:solidFill>
                  <a:schemeClr val="tx1"/>
                </a:solidFill>
              </a:rPr>
              <a:t>for( </a:t>
            </a:r>
            <a:r>
              <a:rPr lang="en-US" dirty="0">
                <a:solidFill>
                  <a:schemeClr val="tx1"/>
                </a:solidFill>
              </a:rPr>
              <a:t>2 to </a:t>
            </a:r>
            <a:r>
              <a:rPr lang="en-US" dirty="0" smtClean="0">
                <a:solidFill>
                  <a:schemeClr val="tx1"/>
                </a:solidFill>
              </a:rPr>
              <a:t>3)weeks </a:t>
            </a:r>
            <a:r>
              <a:rPr lang="en-US" dirty="0">
                <a:solidFill>
                  <a:schemeClr val="tx1"/>
                </a:solidFill>
              </a:rPr>
              <a:t>or until the cyst has regressed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as determined by rectal palpation. Use of PGF2a may prove to be an effective treatment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912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4654"/>
            <a:ext cx="7416824" cy="59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824536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The cystic CL differs from the luteinized follicle even though some similarities exist.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while the </a:t>
            </a:r>
            <a:r>
              <a:rPr lang="en-US" dirty="0">
                <a:solidFill>
                  <a:schemeClr val="tx1"/>
                </a:solidFill>
              </a:rPr>
              <a:t>cystic CL contains a cavity which is usually filled with fluid, its origin is the same as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that of a normal corpus </a:t>
            </a:r>
            <a:r>
              <a:rPr lang="en-US" dirty="0" err="1">
                <a:solidFill>
                  <a:schemeClr val="tx1"/>
                </a:solidFill>
              </a:rPr>
              <a:t>luteum</a:t>
            </a:r>
            <a:r>
              <a:rPr lang="en-US" dirty="0">
                <a:solidFill>
                  <a:schemeClr val="tx1"/>
                </a:solidFill>
              </a:rPr>
              <a:t>. In the early stages of development of the </a:t>
            </a:r>
            <a:r>
              <a:rPr lang="en-US" dirty="0" smtClean="0">
                <a:solidFill>
                  <a:schemeClr val="tx1"/>
                </a:solidFill>
              </a:rPr>
              <a:t>CL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n-lt"/>
                <a:cs typeface="+mn-cs"/>
              </a:rPr>
              <a:t>Cystic Corpus </a:t>
            </a:r>
            <a:r>
              <a:rPr lang="en-US" sz="4000" dirty="0" err="1">
                <a:solidFill>
                  <a:srgbClr val="C00000"/>
                </a:solidFill>
                <a:latin typeface="+mn-lt"/>
                <a:cs typeface="+mn-cs"/>
              </a:rPr>
              <a:t>Luteum</a:t>
            </a:r>
            <a:endParaRPr lang="ar-IQ" sz="4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496944" cy="496855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ar-IQ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The normal </a:t>
            </a:r>
            <a:r>
              <a:rPr lang="en-US" dirty="0">
                <a:solidFill>
                  <a:schemeClr val="tx1"/>
                </a:solidFill>
              </a:rPr>
              <a:t>cavities, usually </a:t>
            </a:r>
            <a:r>
              <a:rPr lang="en-US" dirty="0" smtClean="0">
                <a:solidFill>
                  <a:schemeClr val="tx1"/>
                </a:solidFill>
              </a:rPr>
              <a:t>(7 </a:t>
            </a:r>
            <a:r>
              <a:rPr lang="en-US" dirty="0">
                <a:solidFill>
                  <a:schemeClr val="tx1"/>
                </a:solidFill>
              </a:rPr>
              <a:t>mm or 8 </a:t>
            </a:r>
            <a:r>
              <a:rPr lang="en-US" dirty="0" smtClean="0">
                <a:solidFill>
                  <a:schemeClr val="tx1"/>
                </a:solidFill>
              </a:rPr>
              <a:t>mm)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diameter Larger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cystic corpus </a:t>
            </a:r>
            <a:r>
              <a:rPr lang="en-US" dirty="0" err="1">
                <a:solidFill>
                  <a:schemeClr val="tx1"/>
                </a:solidFill>
              </a:rPr>
              <a:t>luteum</a:t>
            </a:r>
            <a:r>
              <a:rPr lang="en-US" dirty="0">
                <a:solidFill>
                  <a:schemeClr val="tx1"/>
                </a:solidFill>
              </a:rPr>
              <a:t> is considered to contribute to early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embryonic mortality.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17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CL</a:t>
            </a:r>
            <a:r>
              <a:rPr lang="ar-IQ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Infertile cows, a high percentage had cystic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 whereas </a:t>
            </a:r>
            <a:r>
              <a:rPr lang="en-US" dirty="0">
                <a:solidFill>
                  <a:schemeClr val="tx1"/>
                </a:solidFill>
              </a:rPr>
              <a:t>none were seen in aged fertile cows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sz="2000" dirty="0" smtClean="0"/>
              <a:t> </a:t>
            </a:r>
            <a:endParaRPr lang="ar-IQ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Cystic </a:t>
            </a:r>
            <a:r>
              <a:rPr lang="en-US" i="1" dirty="0">
                <a:solidFill>
                  <a:srgbClr val="C00000"/>
                </a:solidFill>
              </a:rPr>
              <a:t>Corpus </a:t>
            </a:r>
            <a:r>
              <a:rPr lang="en-US" i="1" dirty="0" err="1">
                <a:solidFill>
                  <a:srgbClr val="C00000"/>
                </a:solidFill>
              </a:rPr>
              <a:t>Luteum</a:t>
            </a:r>
            <a:endParaRPr lang="ar-IQ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836712"/>
            <a:ext cx="7668841" cy="5289451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corpus </a:t>
            </a:r>
            <a:r>
              <a:rPr lang="en-US" sz="2800" dirty="0" err="1" smtClean="0">
                <a:solidFill>
                  <a:schemeClr val="tx1"/>
                </a:solidFill>
              </a:rPr>
              <a:t>luteum</a:t>
            </a:r>
            <a:r>
              <a:rPr lang="en-US" sz="2800" dirty="0" smtClean="0">
                <a:solidFill>
                  <a:schemeClr val="tx1"/>
                </a:solidFill>
              </a:rPr>
              <a:t> is </a:t>
            </a:r>
            <a:r>
              <a:rPr lang="en-US" sz="2800" dirty="0">
                <a:solidFill>
                  <a:schemeClr val="tx1"/>
                </a:solidFill>
              </a:rPr>
              <a:t>called permanent if it lasts more than (30-25) days after </a:t>
            </a:r>
            <a:r>
              <a:rPr lang="en-US" sz="2800" dirty="0" err="1">
                <a:solidFill>
                  <a:schemeClr val="tx1"/>
                </a:solidFill>
              </a:rPr>
              <a:t>birthThe</a:t>
            </a:r>
            <a:r>
              <a:rPr lang="en-US" sz="2800" dirty="0">
                <a:solidFill>
                  <a:schemeClr val="tx1"/>
                </a:solidFill>
              </a:rPr>
              <a:t> permanent corpus </a:t>
            </a:r>
            <a:r>
              <a:rPr lang="en-US" sz="2800" dirty="0" err="1">
                <a:solidFill>
                  <a:schemeClr val="tx1"/>
                </a:solidFill>
              </a:rPr>
              <a:t>luteum</a:t>
            </a:r>
            <a:r>
              <a:rPr lang="en-US" sz="2800" dirty="0">
                <a:solidFill>
                  <a:schemeClr val="tx1"/>
                </a:solidFill>
              </a:rPr>
              <a:t> inhibits the growth and maturation of new Graf's follicles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6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This leads to a disruption in the regularity of estrus cycles and a prolongation of infertility in cows</a:t>
            </a:r>
            <a:endParaRPr lang="ar-IQ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cy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975"/>
            <a:ext cx="7438499" cy="5956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1" y="1484784"/>
            <a:ext cx="6624736" cy="3960440"/>
          </a:xfrm>
        </p:spPr>
        <p:txBody>
          <a:bodyPr>
            <a:normAutofit/>
          </a:bodyPr>
          <a:lstStyle/>
          <a:p>
            <a:pPr algn="ctr"/>
            <a:endParaRPr lang="en-US" sz="8000" dirty="0" smtClean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Algerian" pitchFamily="82" charset="0"/>
              </a:rPr>
              <a:t>THAK YOU</a:t>
            </a:r>
            <a:endParaRPr lang="ar-IQ" sz="80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692696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u="sng" dirty="0" smtClean="0">
                <a:solidFill>
                  <a:srgbClr val="C00000"/>
                </a:solidFill>
              </a:rPr>
              <a:t>Introduction</a:t>
            </a:r>
          </a:p>
          <a:p>
            <a:pPr algn="l"/>
            <a:endParaRPr lang="en-US" sz="2400" dirty="0" smtClean="0"/>
          </a:p>
          <a:p>
            <a:pPr algn="l">
              <a:lnSpc>
                <a:spcPct val="150000"/>
              </a:lnSpc>
            </a:pPr>
            <a:r>
              <a:rPr lang="en-US" sz="2800" dirty="0" smtClean="0"/>
              <a:t>There </a:t>
            </a:r>
            <a:r>
              <a:rPr lang="en-US" sz="2800" dirty="0"/>
              <a:t>are several types of cysts that can be found on the ovaries of the cow, which can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have a significant impact on the reproductive efficiency of the animal. </a:t>
            </a:r>
            <a:endParaRPr lang="en-US" sz="2800" dirty="0" smtClean="0"/>
          </a:p>
          <a:p>
            <a:pPr algn="l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cystic structures that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were studied included follicular cysts, luteal cysts, and cystic corpora </a:t>
            </a:r>
            <a:r>
              <a:rPr lang="en-US" sz="2800" dirty="0" err="1"/>
              <a:t>lutea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297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404664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2800" dirty="0" smtClean="0"/>
          </a:p>
          <a:p>
            <a:pPr algn="l"/>
            <a:r>
              <a:rPr lang="en-US" sz="3600" u="sng" dirty="0" smtClean="0">
                <a:solidFill>
                  <a:srgbClr val="C00000"/>
                </a:solidFill>
              </a:rPr>
              <a:t>Introduction</a:t>
            </a:r>
            <a:endParaRPr lang="ar-IQ" sz="3600" u="sng" dirty="0">
              <a:solidFill>
                <a:srgbClr val="C00000"/>
              </a:solidFill>
            </a:endParaRPr>
          </a:p>
          <a:p>
            <a:pPr algn="l"/>
            <a:endParaRPr lang="ar-IQ" sz="2800" dirty="0" smtClean="0"/>
          </a:p>
          <a:p>
            <a:pPr algn="l"/>
            <a:r>
              <a:rPr lang="en-US" sz="2800" dirty="0" smtClean="0"/>
              <a:t>The </a:t>
            </a:r>
            <a:r>
              <a:rPr lang="en-US" sz="2800" dirty="0"/>
              <a:t>importance of studying cystic conditions lies in the consequences they have for the</a:t>
            </a:r>
          </a:p>
          <a:p>
            <a:pPr algn="l"/>
            <a:r>
              <a:rPr lang="en-US" sz="2800" dirty="0"/>
              <a:t>dairy producer. As most cysts are </a:t>
            </a:r>
            <a:r>
              <a:rPr lang="en-US" sz="2800" dirty="0" err="1"/>
              <a:t>anovulatory</a:t>
            </a:r>
            <a:r>
              <a:rPr lang="en-US" sz="2800" dirty="0"/>
              <a:t>, they cause severe delays in the reproductive</a:t>
            </a:r>
          </a:p>
          <a:p>
            <a:pPr algn="l"/>
            <a:r>
              <a:rPr lang="en-US" sz="2800" dirty="0"/>
              <a:t>efficiency of affected animals, leading to decreased milk production over time. This inevitably</a:t>
            </a:r>
          </a:p>
          <a:p>
            <a:pPr algn="l"/>
            <a:r>
              <a:rPr lang="en-US" sz="2800" dirty="0"/>
              <a:t>can affect the bottom line and cause the dairy producer to lose money.</a:t>
            </a:r>
          </a:p>
        </p:txBody>
      </p:sp>
    </p:spTree>
    <p:extLst>
      <p:ext uri="{BB962C8B-B14F-4D97-AF65-F5344CB8AC3E}">
        <p14:creationId xmlns:p14="http://schemas.microsoft.com/office/powerpoint/2010/main" val="15238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845" y="548680"/>
            <a:ext cx="72515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Follicular </a:t>
            </a:r>
            <a:r>
              <a:rPr lang="en-US" sz="3200" dirty="0">
                <a:solidFill>
                  <a:srgbClr val="C00000"/>
                </a:solidFill>
              </a:rPr>
              <a:t>Cysts</a:t>
            </a:r>
            <a:endParaRPr lang="en-US" sz="3200" dirty="0">
              <a:solidFill>
                <a:srgbClr val="EC84E5"/>
              </a:solidFill>
            </a:endParaRPr>
          </a:p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3200" b="1" i="1" u="sng" dirty="0" smtClean="0">
                <a:solidFill>
                  <a:srgbClr val="FF0000"/>
                </a:solidFill>
              </a:rPr>
              <a:t>Definitions </a:t>
            </a:r>
            <a:r>
              <a:rPr lang="en-US" sz="3200" b="1" i="1" u="sng" dirty="0">
                <a:solidFill>
                  <a:srgbClr val="FF0000"/>
                </a:solidFill>
              </a:rPr>
              <a:t>and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Characteristics</a:t>
            </a:r>
          </a:p>
          <a:p>
            <a:pPr algn="l"/>
            <a:endParaRPr lang="en-US" sz="2400" i="1" dirty="0" smtClean="0"/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usual incidence of follicular cysts in cows is 10% to 15%, but </a:t>
            </a:r>
            <a:r>
              <a:rPr lang="ar-IQ" sz="2400" dirty="0" smtClean="0"/>
              <a:t> </a:t>
            </a:r>
            <a:r>
              <a:rPr lang="en-US" sz="2400" dirty="0" smtClean="0"/>
              <a:t>incidences </a:t>
            </a:r>
            <a:r>
              <a:rPr lang="en-US" sz="2400" dirty="0"/>
              <a:t>as high </a:t>
            </a:r>
            <a:r>
              <a:rPr lang="en-US" sz="2400" dirty="0" smtClean="0"/>
              <a:t>as30%</a:t>
            </a:r>
          </a:p>
          <a:p>
            <a:pPr algn="l"/>
            <a:r>
              <a:rPr lang="en-US" sz="2400" dirty="0" smtClean="0"/>
              <a:t>have </a:t>
            </a:r>
            <a:r>
              <a:rPr lang="en-US" sz="2400" dirty="0"/>
              <a:t>been reported and confirmed by </a:t>
            </a:r>
            <a:r>
              <a:rPr lang="en-US" sz="2400" dirty="0" smtClean="0"/>
              <a:t>ultrasonography and rectal  palpation </a:t>
            </a:r>
          </a:p>
          <a:p>
            <a:pPr algn="l"/>
            <a:r>
              <a:rPr lang="en-US" sz="2400" dirty="0" smtClean="0"/>
              <a:t>Single or multiple on  one or both ovaries</a:t>
            </a:r>
            <a:r>
              <a:rPr lang="ar-IQ" sz="2400" dirty="0" smtClean="0"/>
              <a:t> </a:t>
            </a:r>
            <a:r>
              <a:rPr lang="en-US" sz="2400" dirty="0" smtClean="0"/>
              <a:t>Some </a:t>
            </a:r>
            <a:r>
              <a:rPr lang="en-US" sz="2400" dirty="0"/>
              <a:t>remain as thin-walled</a:t>
            </a:r>
          </a:p>
          <a:p>
            <a:pPr algn="l"/>
            <a:r>
              <a:rPr lang="en-US" sz="2400" dirty="0"/>
              <a:t>and produce estrogens primarily, along with a higher concentration </a:t>
            </a:r>
            <a:r>
              <a:rPr lang="en-US" sz="2400" dirty="0" smtClean="0"/>
              <a:t>of androgens</a:t>
            </a:r>
            <a:endParaRPr lang="en-US" sz="2400" dirty="0"/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result is usually continuous or chronic estrus (</a:t>
            </a:r>
            <a:r>
              <a:rPr lang="en-US" sz="2400" dirty="0" smtClean="0"/>
              <a:t>3- </a:t>
            </a:r>
            <a:r>
              <a:rPr lang="ar-IQ" sz="2400" dirty="0" smtClean="0"/>
              <a:t> </a:t>
            </a:r>
            <a:r>
              <a:rPr lang="en-US" sz="2400" dirty="0" smtClean="0"/>
              <a:t>10 )days </a:t>
            </a:r>
            <a:r>
              <a:rPr lang="en-US" sz="2400" dirty="0"/>
              <a:t>between </a:t>
            </a:r>
            <a:r>
              <a:rPr lang="en-US" sz="2400" dirty="0" smtClean="0"/>
              <a:t>heats </a:t>
            </a:r>
            <a:r>
              <a:rPr lang="en-US" sz="2400" dirty="0"/>
              <a:t>a condition referred to as nymphomania. </a:t>
            </a:r>
          </a:p>
        </p:txBody>
      </p:sp>
    </p:spTree>
    <p:extLst>
      <p:ext uri="{BB962C8B-B14F-4D97-AF65-F5344CB8AC3E}">
        <p14:creationId xmlns:p14="http://schemas.microsoft.com/office/powerpoint/2010/main" val="21779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052736"/>
            <a:ext cx="7416824" cy="54006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If condition continues for an extended period of time,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the cow develops an apparent high tail head caused 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by the relaxation of the pelvic ligaments permitting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pelvis to tilt forward and develops a masculine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neck, and the cow may bellow like a bull.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However, some evidence indicates a deficiency of luteinizing hormone or its receptors </a:t>
            </a:r>
            <a:r>
              <a:rPr lang="en-US" dirty="0" smtClean="0">
                <a:solidFill>
                  <a:schemeClr val="tx1"/>
                </a:solidFill>
              </a:rPr>
              <a:t>in  the ovarian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follicle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404664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Follicular Cysts</a:t>
            </a:r>
          </a:p>
        </p:txBody>
      </p:sp>
    </p:spTree>
    <p:extLst>
      <p:ext uri="{BB962C8B-B14F-4D97-AF65-F5344CB8AC3E}">
        <p14:creationId xmlns:p14="http://schemas.microsoft.com/office/powerpoint/2010/main" val="29570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Follicular </a:t>
            </a:r>
            <a:r>
              <a:rPr lang="en-US" dirty="0" smtClean="0">
                <a:solidFill>
                  <a:srgbClr val="C00000"/>
                </a:solidFill>
              </a:rPr>
              <a:t>Cysts</a:t>
            </a:r>
            <a:endParaRPr lang="ar-IQ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enovo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2348878"/>
            <a:ext cx="3780421" cy="3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18" y="2564904"/>
            <a:ext cx="43315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1781" y="260648"/>
            <a:ext cx="7832667" cy="6048672"/>
          </a:xfrm>
        </p:spPr>
        <p:txBody>
          <a:bodyPr>
            <a:no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4000" i="1" u="sng" dirty="0">
                <a:solidFill>
                  <a:srgbClr val="C00000"/>
                </a:solidFill>
              </a:rPr>
              <a:t>Treatment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Early </a:t>
            </a:r>
            <a:r>
              <a:rPr lang="en-US" dirty="0">
                <a:solidFill>
                  <a:schemeClr val="tx1"/>
                </a:solidFill>
              </a:rPr>
              <a:t>diagnosis and treatment enhance success. Large </a:t>
            </a:r>
            <a:endParaRPr lang="ar-IQ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doses </a:t>
            </a:r>
            <a:r>
              <a:rPr lang="en-US" dirty="0">
                <a:solidFill>
                  <a:schemeClr val="tx1"/>
                </a:solidFill>
              </a:rPr>
              <a:t>of LH, </a:t>
            </a:r>
            <a:r>
              <a:rPr lang="en-US" dirty="0" err="1" smtClean="0">
                <a:solidFill>
                  <a:schemeClr val="tx1"/>
                </a:solidFill>
              </a:rPr>
              <a:t>hCG</a:t>
            </a:r>
            <a:r>
              <a:rPr lang="en-US" dirty="0" smtClean="0">
                <a:solidFill>
                  <a:schemeClr val="tx1"/>
                </a:solidFill>
              </a:rPr>
              <a:t> about (10,000 IU,IM or 5000IU,IV),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GnRH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have </a:t>
            </a:r>
            <a:r>
              <a:rPr lang="en-US" dirty="0">
                <a:solidFill>
                  <a:schemeClr val="tx1"/>
                </a:solidFill>
              </a:rPr>
              <a:t>been used intravenously and intramuscularly to initiate rupture of these cysts. Both </a:t>
            </a:r>
            <a:r>
              <a:rPr lang="en-US" dirty="0" smtClean="0">
                <a:solidFill>
                  <a:schemeClr val="tx1"/>
                </a:solidFill>
              </a:rPr>
              <a:t>LH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hCG</a:t>
            </a:r>
            <a:r>
              <a:rPr lang="en-US" dirty="0">
                <a:solidFill>
                  <a:schemeClr val="tx1"/>
                </a:solidFill>
              </a:rPr>
              <a:t> act directly on the cysts, while </a:t>
            </a:r>
            <a:r>
              <a:rPr lang="en-US" dirty="0" err="1">
                <a:solidFill>
                  <a:schemeClr val="tx1"/>
                </a:solidFill>
              </a:rPr>
              <a:t>GnRH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produces </a:t>
            </a:r>
            <a:r>
              <a:rPr lang="en-US" dirty="0">
                <a:solidFill>
                  <a:schemeClr val="tx1"/>
                </a:solidFill>
              </a:rPr>
              <a:t>an LH surge similar to a </a:t>
            </a:r>
            <a:r>
              <a:rPr lang="en-US" dirty="0" err="1">
                <a:solidFill>
                  <a:schemeClr val="tx1"/>
                </a:solidFill>
              </a:rPr>
              <a:t>preovulatory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surge </a:t>
            </a:r>
            <a:r>
              <a:rPr lang="en-US" dirty="0">
                <a:solidFill>
                  <a:schemeClr val="tx1"/>
                </a:solidFill>
              </a:rPr>
              <a:t>and causes the cysts to rupture, followed by normal estrous cycles in </a:t>
            </a:r>
            <a:r>
              <a:rPr lang="en-US" dirty="0" smtClean="0">
                <a:solidFill>
                  <a:schemeClr val="tx1"/>
                </a:solidFill>
              </a:rPr>
              <a:t>cows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324525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Luteinized Follicles</a:t>
            </a:r>
            <a:endParaRPr lang="ar-IQ" sz="3200" dirty="0" smtClean="0">
              <a:solidFill>
                <a:srgbClr val="C00000"/>
              </a:solidFill>
            </a:endParaRPr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5536" y="836712"/>
            <a:ext cx="8064896" cy="4282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high percentage of </a:t>
            </a:r>
            <a:r>
              <a:rPr lang="en-US" sz="2400" dirty="0" smtClean="0"/>
              <a:t>thick-walled </a:t>
            </a:r>
            <a:r>
              <a:rPr lang="en-US" sz="2400" dirty="0"/>
              <a:t>cysts become luteinized. The luteal tissue produces </a:t>
            </a:r>
            <a:r>
              <a:rPr lang="en-US" sz="2400" dirty="0" smtClean="0"/>
              <a:t>progesterone</a:t>
            </a:r>
            <a:endParaRPr lang="en-US" sz="2400" dirty="0"/>
          </a:p>
          <a:p>
            <a:pPr algn="l">
              <a:lnSpc>
                <a:spcPct val="150000"/>
              </a:lnSpc>
            </a:pPr>
            <a:r>
              <a:rPr lang="en-US" sz="2400" dirty="0" smtClean="0"/>
              <a:t>and </a:t>
            </a:r>
            <a:r>
              <a:rPr lang="en-US" sz="2400" dirty="0"/>
              <a:t>the follicular fluid is usually high in progesterone. </a:t>
            </a:r>
            <a:r>
              <a:rPr lang="en-US" sz="2400" dirty="0" smtClean="0"/>
              <a:t> Usually single on one </a:t>
            </a:r>
            <a:r>
              <a:rPr lang="en-US" sz="2400" dirty="0" err="1" smtClean="0"/>
              <a:t>overy</a:t>
            </a:r>
            <a:r>
              <a:rPr lang="en-US" sz="2400" dirty="0" smtClean="0"/>
              <a:t> cysts resulting </a:t>
            </a:r>
            <a:r>
              <a:rPr lang="en-US" sz="2400" dirty="0"/>
              <a:t>in a greatly enlarged ovary </a:t>
            </a:r>
            <a:endParaRPr lang="en-US" sz="2400" dirty="0" smtClean="0"/>
          </a:p>
          <a:p>
            <a:pPr algn="l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condition is usually characterized by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/>
              <a:t>long </a:t>
            </a:r>
            <a:r>
              <a:rPr lang="en-US" sz="2400" dirty="0"/>
              <a:t>periods of anestrus.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4394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Luteinized Follicles</a:t>
            </a:r>
            <a:br>
              <a:rPr lang="en-US" dirty="0"/>
            </a:b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48141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12542"/>
            <a:ext cx="3320962" cy="3914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92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2782</TotalTime>
  <Words>589</Words>
  <Application>Microsoft Office PowerPoint</Application>
  <PresentationFormat>عرض على الشاشة (3:4)‏</PresentationFormat>
  <Paragraphs>71</Paragraphs>
  <Slides>16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Algerian</vt:lpstr>
      <vt:lpstr>Arial</vt:lpstr>
      <vt:lpstr>Book Antiqua</vt:lpstr>
      <vt:lpstr>Calibri</vt:lpstr>
      <vt:lpstr>Lucida Sans</vt:lpstr>
      <vt:lpstr>Symbol</vt:lpstr>
      <vt:lpstr>Tahoma</vt:lpstr>
      <vt:lpstr>Times New Roman</vt:lpstr>
      <vt:lpstr>Waveform</vt:lpstr>
      <vt:lpstr>  Cystic Ovaries in Cattle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Follicular Cysts</vt:lpstr>
      <vt:lpstr>عرض تقديمي في PowerPoint</vt:lpstr>
      <vt:lpstr>عرض تقديمي في PowerPoint</vt:lpstr>
      <vt:lpstr>Luteinized Follicles </vt:lpstr>
      <vt:lpstr>عرض تقديمي في PowerPoint</vt:lpstr>
      <vt:lpstr>عرض تقديمي في PowerPoint</vt:lpstr>
      <vt:lpstr>Cystic Corpus Luteum</vt:lpstr>
      <vt:lpstr>Cystic Corpus Luteum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Ovaries in Dairy Cattle</dc:title>
  <dc:creator>lenovo</dc:creator>
  <cp:lastModifiedBy>Maher</cp:lastModifiedBy>
  <cp:revision>82</cp:revision>
  <dcterms:created xsi:type="dcterms:W3CDTF">2021-05-23T17:09:41Z</dcterms:created>
  <dcterms:modified xsi:type="dcterms:W3CDTF">2024-10-15T06:33:41Z</dcterms:modified>
</cp:coreProperties>
</file>